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4"/>
  </p:handoutMasterIdLst>
  <p:sldIdLst>
    <p:sldId id="281" r:id="rId2"/>
    <p:sldId id="282" r:id="rId3"/>
    <p:sldId id="25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8" r:id="rId14"/>
    <p:sldId id="269" r:id="rId15"/>
    <p:sldId id="270" r:id="rId16"/>
    <p:sldId id="271" r:id="rId17"/>
    <p:sldId id="272" r:id="rId18"/>
    <p:sldId id="280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Fran&#231;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FF-4EEF-8123-F11FBAB429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FF-4EEF-8123-F11FBAB429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DFF-4EEF-8123-F11FBAB4291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DFF-4EEF-8123-F11FBAB4291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F-4EEF-8123-F11FBAB4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Centre National de la Recherche Scientifique (CNRS)</c:v>
                </c:pt>
                <c:pt idx="1">
                  <c:v>Sorbonne Université</c:v>
                </c:pt>
                <c:pt idx="2">
                  <c:v>Université Grenoble Alpes (UGA)</c:v>
                </c:pt>
                <c:pt idx="3">
                  <c:v>Institut Polytechnique de Grenoble</c:v>
                </c:pt>
                <c:pt idx="4">
                  <c:v>Université Paris Diderot (Paris 7)</c:v>
                </c:pt>
                <c:pt idx="5">
                  <c:v>Aix-Marseille Université (AMU)</c:v>
                </c:pt>
                <c:pt idx="6">
                  <c:v>Université Toulouse III - Paul Sabatier (UT3)</c:v>
                </c:pt>
                <c:pt idx="7">
                  <c:v>Université de Strasbourg (Unistra)</c:v>
                </c:pt>
                <c:pt idx="8">
                  <c:v>Université Paris-Sud (Paris 11)</c:v>
                </c:pt>
                <c:pt idx="9">
                  <c:v>Université de Rennes 1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50</c:v>
                </c:pt>
                <c:pt idx="1">
                  <c:v>36</c:v>
                </c:pt>
                <c:pt idx="2">
                  <c:v>23</c:v>
                </c:pt>
                <c:pt idx="3">
                  <c:v>17</c:v>
                </c:pt>
                <c:pt idx="4">
                  <c:v>17</c:v>
                </c:pt>
                <c:pt idx="5">
                  <c:v>14</c:v>
                </c:pt>
                <c:pt idx="6">
                  <c:v>12</c:v>
                </c:pt>
                <c:pt idx="7">
                  <c:v>11</c:v>
                </c:pt>
                <c:pt idx="8">
                  <c:v>10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C5-4A4B-BF91-B42DB8EE2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Nottingham'!$B$18:$B$27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Nottingham'!$C$18:$C$27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9-4668-B476-110431C74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CNRS!$B$18:$B$27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CNRS!$C$18:$C$27</c:f>
              <c:numCache>
                <c:formatCode>General</c:formatCode>
                <c:ptCount val="10"/>
                <c:pt idx="0">
                  <c:v>1</c:v>
                </c:pt>
                <c:pt idx="1">
                  <c:v>9</c:v>
                </c:pt>
                <c:pt idx="2">
                  <c:v>5</c:v>
                </c:pt>
                <c:pt idx="3">
                  <c:v>7</c:v>
                </c:pt>
                <c:pt idx="4">
                  <c:v>4</c:v>
                </c:pt>
                <c:pt idx="5">
                  <c:v>1</c:v>
                </c:pt>
                <c:pt idx="6">
                  <c:v>5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DF-4943-A913-87B22273EE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chemistry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cell biology</c:v>
                </c:pt>
                <c:pt idx="7">
                  <c:v>environmental sciences &amp; ecology</c:v>
                </c:pt>
                <c:pt idx="8">
                  <c:v>optics</c:v>
                </c:pt>
                <c:pt idx="9">
                  <c:v>astronomy &amp; astrophysics</c:v>
                </c:pt>
              </c:strCache>
            </c:strRef>
          </c:cat>
          <c:val>
            <c:numRef>
              <c:f>'Univ Nottingham'!$H$18:$H$27</c:f>
              <c:numCache>
                <c:formatCode>General</c:formatCode>
                <c:ptCount val="10"/>
                <c:pt idx="0">
                  <c:v>27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4-4B0B-A733-4DF36750E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CNRS!$G$18:$G$27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science &amp; technology - other topics</c:v>
                </c:pt>
                <c:pt idx="4">
                  <c:v>metallurgy &amp; metallurgical engineering</c:v>
                </c:pt>
                <c:pt idx="5">
                  <c:v>electrochemistry</c:v>
                </c:pt>
                <c:pt idx="6">
                  <c:v>energy &amp; fuels</c:v>
                </c:pt>
                <c:pt idx="7">
                  <c:v>polymer science</c:v>
                </c:pt>
                <c:pt idx="8">
                  <c:v>biotechnology &amp; applied microbiology</c:v>
                </c:pt>
                <c:pt idx="9">
                  <c:v>cell biology</c:v>
                </c:pt>
              </c:strCache>
            </c:strRef>
          </c:cat>
          <c:val>
            <c:numRef>
              <c:f>CNRS!$H$18:$H$27</c:f>
              <c:numCache>
                <c:formatCode>General</c:formatCode>
                <c:ptCount val="10"/>
                <c:pt idx="0">
                  <c:v>18</c:v>
                </c:pt>
                <c:pt idx="1">
                  <c:v>17</c:v>
                </c:pt>
                <c:pt idx="2">
                  <c:v>10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9A-41F3-B8F4-1C2D2A3B2F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Nottingham'!$L$17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Nottingham'!$K$18:$K$27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Brasil, MJSP</c:v>
                </c:pt>
                <c:pt idx="3">
                  <c:v>Galeti, HVA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'Univ Nottingham'!$L$18:$L$27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B-4672-946D-2C59EADF9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CNRS!$L$17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CNRS!$K$18:$K$27</c:f>
              <c:strCache>
                <c:ptCount val="10"/>
                <c:pt idx="0">
                  <c:v>Jorge, AM</c:v>
                </c:pt>
                <c:pt idx="1">
                  <c:v>Basmaji, P</c:v>
                </c:pt>
                <c:pt idx="2">
                  <c:v>Gusev, GM</c:v>
                </c:pt>
                <c:pt idx="3">
                  <c:v>Lubyshev, DI</c:v>
                </c:pt>
                <c:pt idx="4">
                  <c:v>Mastelaro, VR</c:v>
                </c:pt>
                <c:pt idx="5">
                  <c:v>Michalowicz, A</c:v>
                </c:pt>
                <c:pt idx="6">
                  <c:v>Portal, JC</c:v>
                </c:pt>
                <c:pt idx="7">
                  <c:v>Rossi, JC</c:v>
                </c:pt>
                <c:pt idx="8">
                  <c:v>Gennser, U</c:v>
                </c:pt>
                <c:pt idx="9">
                  <c:v>Kiminami, CS</c:v>
                </c:pt>
              </c:strCache>
            </c:strRef>
          </c:cat>
          <c:val>
            <c:numRef>
              <c:f>CNRS!$L$18:$L$27</c:f>
              <c:numCache>
                <c:formatCode>General</c:formatCode>
                <c:ptCount val="10"/>
                <c:pt idx="0">
                  <c:v>8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02-4667-BD13-BB338A47C5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Cambridge'!$B$18:$B$27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Cambridge'!$C$18:$C$27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D-4BA6-8563-4FCC5910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'Sorbonne Univ'!$B$18:$B$27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'Sorbonne Univ'!$C$18:$C$27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6</c:v>
                </c:pt>
                <c:pt idx="7">
                  <c:v>3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35-48A0-A914-457A91B0BE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cell biology</c:v>
                </c:pt>
                <c:pt idx="4">
                  <c:v>environmental sciences &amp; ecology</c:v>
                </c:pt>
                <c:pt idx="5">
                  <c:v>metallurgy &amp; metallurgical engineering</c:v>
                </c:pt>
                <c:pt idx="6">
                  <c:v>psychology</c:v>
                </c:pt>
                <c:pt idx="7">
                  <c:v>biochemistry &amp; molecular biology</c:v>
                </c:pt>
                <c:pt idx="8">
                  <c:v>engineering</c:v>
                </c:pt>
                <c:pt idx="9">
                  <c:v>evolutionary biology</c:v>
                </c:pt>
              </c:strCache>
            </c:strRef>
          </c:cat>
          <c:val>
            <c:numRef>
              <c:f>'Univ Cambridge'!$H$18:$H$27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7-4C0E-81D2-DA99D7FA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916-4C26-B23B-8CFD1AE7C7E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916-4C26-B23B-8CFD1AE7C7E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916-4C26-B23B-8CFD1AE7C7E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916-4C26-B23B-8CFD1AE7C7E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916-4C26-B23B-8CFD1AE7C7E8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916-4C26-B23B-8CFD1AE7C7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'Sorbonne Univ'!$G$18:$G$27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electrochemistry</c:v>
                </c:pt>
                <c:pt idx="3">
                  <c:v>materials science</c:v>
                </c:pt>
                <c:pt idx="4">
                  <c:v>computer science</c:v>
                </c:pt>
                <c:pt idx="5">
                  <c:v>environmental sciences &amp; ecology</c:v>
                </c:pt>
                <c:pt idx="6">
                  <c:v>evolutionary biology</c:v>
                </c:pt>
                <c:pt idx="7">
                  <c:v>science &amp; technology - other topics</c:v>
                </c:pt>
                <c:pt idx="8">
                  <c:v>biochemistry &amp; molecular biology</c:v>
                </c:pt>
                <c:pt idx="9">
                  <c:v>cell biology</c:v>
                </c:pt>
              </c:strCache>
            </c:strRef>
          </c:cat>
          <c:val>
            <c:numRef>
              <c:f>'Sorbonne Univ'!$H$18:$H$27</c:f>
              <c:numCache>
                <c:formatCode>General</c:formatCode>
                <c:ptCount val="10"/>
                <c:pt idx="0">
                  <c:v>21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28-4BEE-9FE3-DD65CE2080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Cambridge'!$L$17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Cambridge'!$K$18:$K$27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'Univ Cambridge'!$L$18:$L$27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FFF-BBA1-7CE0D71BE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'Sorbonne Univ'!$L$17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'Sorbonne Univ'!$K$18:$K$27</c:f>
              <c:strCache>
                <c:ptCount val="10"/>
                <c:pt idx="0">
                  <c:v>de Oliveira, AJA</c:v>
                </c:pt>
                <c:pt idx="1">
                  <c:v>Etgens, VH</c:v>
                </c:pt>
                <c:pt idx="2">
                  <c:v>Varalda, J</c:v>
                </c:pt>
                <c:pt idx="3">
                  <c:v>Demaille, D</c:v>
                </c:pt>
                <c:pt idx="4">
                  <c:v>Eddrief, M</c:v>
                </c:pt>
                <c:pt idx="5">
                  <c:v>Mosca, DH</c:v>
                </c:pt>
                <c:pt idx="6">
                  <c:v>Marangolo, M</c:v>
                </c:pt>
                <c:pt idx="7">
                  <c:v>Vidal, F</c:v>
                </c:pt>
                <c:pt idx="8">
                  <c:v>Zheng, Y</c:v>
                </c:pt>
                <c:pt idx="9">
                  <c:v>Schio, P</c:v>
                </c:pt>
              </c:strCache>
            </c:strRef>
          </c:cat>
          <c:val>
            <c:numRef>
              <c:f>'Sorbonne Univ'!$L$18:$L$27</c:f>
              <c:numCache>
                <c:formatCode>General</c:formatCode>
                <c:ptCount val="10"/>
                <c:pt idx="0">
                  <c:v>18</c:v>
                </c:pt>
                <c:pt idx="1">
                  <c:v>14</c:v>
                </c:pt>
                <c:pt idx="2">
                  <c:v>14</c:v>
                </c:pt>
                <c:pt idx="3">
                  <c:v>13</c:v>
                </c:pt>
                <c:pt idx="4">
                  <c:v>12</c:v>
                </c:pt>
                <c:pt idx="5">
                  <c:v>12</c:v>
                </c:pt>
                <c:pt idx="6">
                  <c:v>11</c:v>
                </c:pt>
                <c:pt idx="7">
                  <c:v>8</c:v>
                </c:pt>
                <c:pt idx="8">
                  <c:v>8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9A-4028-AF89-C700390120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Sheffield'!$B$18:$B$27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Sheffield'!$C$18:$C$27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6-468F-A985-88CEECA11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Grenoble Alps'!$B$18:$B$27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Grenoble Alps'!$C$18:$C$27</c:f>
              <c:numCache>
                <c:formatCode>General</c:formatCode>
                <c:ptCount val="10"/>
                <c:pt idx="0">
                  <c:v>1</c:v>
                </c:pt>
                <c:pt idx="1">
                  <c:v>12</c:v>
                </c:pt>
                <c:pt idx="2">
                  <c:v>6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1-4B55-AEDF-31285C30E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science &amp; technology - other topics</c:v>
                </c:pt>
                <c:pt idx="3">
                  <c:v>agriculture</c:v>
                </c:pt>
                <c:pt idx="4">
                  <c:v>astronomy &amp; astrophysics</c:v>
                </c:pt>
                <c:pt idx="5">
                  <c:v>business &amp; economics</c:v>
                </c:pt>
                <c:pt idx="6">
                  <c:v>cell biology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microbiology</c:v>
                </c:pt>
              </c:strCache>
            </c:strRef>
          </c:cat>
          <c:val>
            <c:numRef>
              <c:f>'Univ Sheffield'!$H$18:$H$27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1-4CCD-A775-4C0540249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Grenoble Alps'!$G$18:$G$27</c:f>
              <c:strCache>
                <c:ptCount val="10"/>
                <c:pt idx="0">
                  <c:v>materials science</c:v>
                </c:pt>
                <c:pt idx="1">
                  <c:v>metallurgy &amp; metallurgical engineering</c:v>
                </c:pt>
                <c:pt idx="2">
                  <c:v>chemistry</c:v>
                </c:pt>
                <c:pt idx="3">
                  <c:v>electrochemistry</c:v>
                </c:pt>
                <c:pt idx="4">
                  <c:v>polymer science</c:v>
                </c:pt>
                <c:pt idx="5">
                  <c:v>physics</c:v>
                </c:pt>
                <c:pt idx="6">
                  <c:v>science &amp; technology - other topics</c:v>
                </c:pt>
                <c:pt idx="7">
                  <c:v>agriculture</c:v>
                </c:pt>
                <c:pt idx="8">
                  <c:v>biochemistry &amp; molecular biology</c:v>
                </c:pt>
                <c:pt idx="9">
                  <c:v>cell biology</c:v>
                </c:pt>
              </c:strCache>
            </c:strRef>
          </c:cat>
          <c:val>
            <c:numRef>
              <c:f>'Univ Grenoble Alps'!$H$18:$H$27</c:f>
              <c:numCache>
                <c:formatCode>General</c:formatCode>
                <c:ptCount val="10"/>
                <c:pt idx="0">
                  <c:v>11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47-4725-8718-F6E626993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Sheffield'!$L$17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Sheffield'!$K$18:$K$27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'Univ Sheffield'!$L$18:$L$27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5-42BB-A315-A8FCC804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Grenoble Alps'!$L$17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Grenoble Alps'!$K$18:$K$27</c:f>
              <c:strCache>
                <c:ptCount val="10"/>
                <c:pt idx="0">
                  <c:v>Jorge, AM</c:v>
                </c:pt>
                <c:pt idx="1">
                  <c:v>Nogueira, RP</c:v>
                </c:pt>
                <c:pt idx="2">
                  <c:v>Roche, V</c:v>
                </c:pt>
                <c:pt idx="3">
                  <c:v>Bataev, AA</c:v>
                </c:pt>
                <c:pt idx="4">
                  <c:v>Bataev, IA</c:v>
                </c:pt>
                <c:pt idx="5">
                  <c:v>Bolfarini, C</c:v>
                </c:pt>
                <c:pt idx="6">
                  <c:v>Botta, WJ</c:v>
                </c:pt>
                <c:pt idx="7">
                  <c:v>Bras, J</c:v>
                </c:pt>
                <c:pt idx="8">
                  <c:v>BRETAS, RES</c:v>
                </c:pt>
                <c:pt idx="9">
                  <c:v>Brisbois, J</c:v>
                </c:pt>
              </c:strCache>
            </c:strRef>
          </c:cat>
          <c:val>
            <c:numRef>
              <c:f>'Univ Grenoble Alps'!$L$18:$L$27</c:f>
              <c:numCache>
                <c:formatCode>General</c:formatCode>
                <c:ptCount val="10"/>
                <c:pt idx="0">
                  <c:v>10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6D-4236-890E-C25BEC489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7-47AE-844E-449732E70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14</c:v>
                </c:pt>
                <c:pt idx="1">
                  <c:v>60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B0-45AF-A061-D0709AA2FB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'Politec Grenoble'!$B$18:$B$27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'Politec Grenoble'!$C$18:$C$27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43-49EB-9354-9D275A39E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KEW!$G$18:$G$22</c:f>
              <c:strCache>
                <c:ptCount val="5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environmental sciences &amp; ecology</c:v>
                </c:pt>
              </c:strCache>
            </c:strRef>
          </c:cat>
          <c:val>
            <c:numRef>
              <c:f>KEW!$H$18:$H$22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F-46DD-943C-FF0AABA45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'Politec Grenoble'!$G$18:$G$22</c:f>
              <c:strCache>
                <c:ptCount val="5"/>
                <c:pt idx="0">
                  <c:v>materials science</c:v>
                </c:pt>
                <c:pt idx="1">
                  <c:v>metallurgy &amp; metallurgical engineering</c:v>
                </c:pt>
                <c:pt idx="2">
                  <c:v>chemistry</c:v>
                </c:pt>
                <c:pt idx="3">
                  <c:v>physics</c:v>
                </c:pt>
                <c:pt idx="4">
                  <c:v>science &amp; technology - other topics</c:v>
                </c:pt>
              </c:strCache>
            </c:strRef>
          </c:cat>
          <c:val>
            <c:numRef>
              <c:f>'Politec Grenoble'!$H$18:$H$22</c:f>
              <c:numCache>
                <c:formatCode>General</c:formatCode>
                <c:ptCount val="5"/>
                <c:pt idx="0">
                  <c:v>16</c:v>
                </c:pt>
                <c:pt idx="1">
                  <c:v>13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A6-4CF7-AED2-CF71E41C14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KEW!$K$18:$K$27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Zappi, DC</c:v>
                </c:pt>
                <c:pt idx="4">
                  <c:v>FOREST, F</c:v>
                </c:pt>
                <c:pt idx="5">
                  <c:v>Lucas, EJ</c:v>
                </c:pt>
                <c:pt idx="6">
                  <c:v>Moraes, EM</c:v>
                </c:pt>
                <c:pt idx="7">
                  <c:v>Taylor, NP</c:v>
                </c:pt>
                <c:pt idx="8">
                  <c:v>Prenner, G</c:v>
                </c:pt>
                <c:pt idx="9">
                  <c:v>Sano, PT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9D0-A83E-2734A034F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'Politec Grenoble'!$L$17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'Politec Grenoble'!$K$18:$K$27</c:f>
              <c:strCache>
                <c:ptCount val="10"/>
                <c:pt idx="0">
                  <c:v>Yavari, AR</c:v>
                </c:pt>
                <c:pt idx="1">
                  <c:v>Botta, WJ</c:v>
                </c:pt>
                <c:pt idx="2">
                  <c:v>Jorge, AM</c:v>
                </c:pt>
                <c:pt idx="3">
                  <c:v>Vaughan, G</c:v>
                </c:pt>
                <c:pt idx="4">
                  <c:v>de Castro, JFR</c:v>
                </c:pt>
                <c:pt idx="5">
                  <c:v>Georgarakis, K</c:v>
                </c:pt>
                <c:pt idx="6">
                  <c:v>Bataev, I</c:v>
                </c:pt>
                <c:pt idx="7">
                  <c:v>Bataev, IA</c:v>
                </c:pt>
                <c:pt idx="8">
                  <c:v>Guo, Y</c:v>
                </c:pt>
                <c:pt idx="9">
                  <c:v>Inoue, A</c:v>
                </c:pt>
              </c:strCache>
            </c:strRef>
          </c:cat>
          <c:val>
            <c:numRef>
              <c:f>'Politec Grenoble'!$L$18:$L$27</c:f>
              <c:numCache>
                <c:formatCode>General</c:formatCode>
                <c:ptCount val="10"/>
                <c:pt idx="0">
                  <c:v>15</c:v>
                </c:pt>
                <c:pt idx="1">
                  <c:v>9</c:v>
                </c:pt>
                <c:pt idx="2">
                  <c:v>7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1-47BB-8BF8-29C67C8091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Manchester'!$B$18:$B$27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Manchester'!$C$18:$C$27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C-4F77-B473-69B30FF8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'Paris 7'!$B$18:$B$27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'Paris 7'!$C$18:$C$27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29-4CC4-B918-3D29DFD514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Manchester'!$G$18:$G$27</c:f>
              <c:strCache>
                <c:ptCount val="10"/>
                <c:pt idx="0">
                  <c:v>materials science</c:v>
                </c:pt>
                <c:pt idx="1">
                  <c:v>mathematics</c:v>
                </c:pt>
                <c:pt idx="2">
                  <c:v>polymer science</c:v>
                </c:pt>
                <c:pt idx="3">
                  <c:v>computer science</c:v>
                </c:pt>
                <c:pt idx="4">
                  <c:v>business &amp; economics</c:v>
                </c:pt>
                <c:pt idx="5">
                  <c:v>cell biology</c:v>
                </c:pt>
                <c:pt idx="6">
                  <c:v>electrochemistry</c:v>
                </c:pt>
                <c:pt idx="7">
                  <c:v>environmental sciences &amp; ecology</c:v>
                </c:pt>
                <c:pt idx="8">
                  <c:v>evolutionary biology</c:v>
                </c:pt>
                <c:pt idx="9">
                  <c:v>health care sciences &amp; services</c:v>
                </c:pt>
              </c:strCache>
            </c:strRef>
          </c:cat>
          <c:val>
            <c:numRef>
              <c:f>'Univ Manchester'!$H$18:$H$27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E-472B-83DF-58F4A9EDE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'Paris 7'!$G$18:$G$25</c:f>
              <c:strCache>
                <c:ptCount val="8"/>
                <c:pt idx="0">
                  <c:v>physics</c:v>
                </c:pt>
                <c:pt idx="1">
                  <c:v>astronomy &amp; astrophysics</c:v>
                </c:pt>
                <c:pt idx="2">
                  <c:v>biochemistry &amp; molecular biology</c:v>
                </c:pt>
                <c:pt idx="3">
                  <c:v>cell biology</c:v>
                </c:pt>
                <c:pt idx="4">
                  <c:v>chemistry</c:v>
                </c:pt>
                <c:pt idx="5">
                  <c:v>oncology</c:v>
                </c:pt>
                <c:pt idx="6">
                  <c:v>philosophy</c:v>
                </c:pt>
                <c:pt idx="7">
                  <c:v>science &amp; technology - other topics</c:v>
                </c:pt>
              </c:strCache>
            </c:strRef>
          </c:cat>
          <c:val>
            <c:numRef>
              <c:f>'Paris 7'!$H$18:$H$25</c:f>
              <c:numCache>
                <c:formatCode>General</c:formatCode>
                <c:ptCount val="8"/>
                <c:pt idx="0">
                  <c:v>13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78-41F8-A689-76C7FA01C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Manchester'!$L$17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Manchester'!$K$18:$K$27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'Univ Manchester'!$L$18:$L$27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0-40B5-80C0-AB37C19FA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10</c:v>
                </c:pt>
                <c:pt idx="1">
                  <c:v>41</c:v>
                </c:pt>
                <c:pt idx="2">
                  <c:v>47</c:v>
                </c:pt>
                <c:pt idx="3">
                  <c:v>34</c:v>
                </c:pt>
                <c:pt idx="4">
                  <c:v>24</c:v>
                </c:pt>
                <c:pt idx="5">
                  <c:v>15</c:v>
                </c:pt>
                <c:pt idx="6">
                  <c:v>23</c:v>
                </c:pt>
                <c:pt idx="7">
                  <c:v>15</c:v>
                </c:pt>
                <c:pt idx="8">
                  <c:v>12</c:v>
                </c:pt>
                <c:pt idx="9">
                  <c:v>9</c:v>
                </c:pt>
                <c:pt idx="10">
                  <c:v>10</c:v>
                </c:pt>
                <c:pt idx="11">
                  <c:v>18</c:v>
                </c:pt>
                <c:pt idx="12">
                  <c:v>11</c:v>
                </c:pt>
                <c:pt idx="13">
                  <c:v>9</c:v>
                </c:pt>
                <c:pt idx="14">
                  <c:v>6</c:v>
                </c:pt>
                <c:pt idx="15">
                  <c:v>10</c:v>
                </c:pt>
                <c:pt idx="16">
                  <c:v>8</c:v>
                </c:pt>
                <c:pt idx="17">
                  <c:v>2</c:v>
                </c:pt>
                <c:pt idx="18">
                  <c:v>6</c:v>
                </c:pt>
                <c:pt idx="19">
                  <c:v>2</c:v>
                </c:pt>
                <c:pt idx="20">
                  <c:v>5</c:v>
                </c:pt>
                <c:pt idx="21">
                  <c:v>2</c:v>
                </c:pt>
                <c:pt idx="22">
                  <c:v>7</c:v>
                </c:pt>
                <c:pt idx="23">
                  <c:v>3</c:v>
                </c:pt>
                <c:pt idx="24">
                  <c:v>6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2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0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1C-4F1A-8C0E-7C53B8A1D1E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'Paris 7'!$L$17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'Paris 7'!$K$18:$K$27</c:f>
              <c:strCache>
                <c:ptCount val="10"/>
                <c:pt idx="0">
                  <c:v>Eddrief, M</c:v>
                </c:pt>
                <c:pt idx="1">
                  <c:v>Etgens, VH</c:v>
                </c:pt>
                <c:pt idx="2">
                  <c:v>de Oliveira, AJA</c:v>
                </c:pt>
                <c:pt idx="3">
                  <c:v>Mosca, DH</c:v>
                </c:pt>
                <c:pt idx="4">
                  <c:v>Varalda, J</c:v>
                </c:pt>
                <c:pt idx="5">
                  <c:v>Demaille, D</c:v>
                </c:pt>
                <c:pt idx="6">
                  <c:v>Marangolo, M</c:v>
                </c:pt>
                <c:pt idx="7">
                  <c:v>George, JM</c:v>
                </c:pt>
                <c:pt idx="8">
                  <c:v>Ghiglieno, F</c:v>
                </c:pt>
                <c:pt idx="9">
                  <c:v>Ilisca, E</c:v>
                </c:pt>
              </c:strCache>
            </c:strRef>
          </c:cat>
          <c:val>
            <c:numRef>
              <c:f>'Paris 7'!$L$18:$L$27</c:f>
              <c:numCache>
                <c:formatCode>General</c:formatCode>
                <c:ptCount val="10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3-4DA1-B287-DC7FA9406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engineering</c:v>
                </c:pt>
                <c:pt idx="4">
                  <c:v>plant sciences</c:v>
                </c:pt>
                <c:pt idx="5">
                  <c:v>environmental sciences &amp; ecology</c:v>
                </c:pt>
                <c:pt idx="6">
                  <c:v>biochemistry &amp; molecular biology</c:v>
                </c:pt>
                <c:pt idx="7">
                  <c:v>science &amp; technology - other topics</c:v>
                </c:pt>
                <c:pt idx="8">
                  <c:v>electrochemistry</c:v>
                </c:pt>
                <c:pt idx="9">
                  <c:v>operations research &amp; management science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63</c:v>
                </c:pt>
                <c:pt idx="1">
                  <c:v>59</c:v>
                </c:pt>
                <c:pt idx="2">
                  <c:v>58</c:v>
                </c:pt>
                <c:pt idx="3">
                  <c:v>34</c:v>
                </c:pt>
                <c:pt idx="4">
                  <c:v>29</c:v>
                </c:pt>
                <c:pt idx="5">
                  <c:v>28</c:v>
                </c:pt>
                <c:pt idx="6">
                  <c:v>26</c:v>
                </c:pt>
                <c:pt idx="7">
                  <c:v>24</c:v>
                </c:pt>
                <c:pt idx="8">
                  <c:v>22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B-4AFE-8052-88058FB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metallurgy &amp; metallurgical engineering</c:v>
                </c:pt>
                <c:pt idx="4">
                  <c:v>science &amp; technology - other topics</c:v>
                </c:pt>
                <c:pt idx="5">
                  <c:v>polymer science</c:v>
                </c:pt>
                <c:pt idx="6">
                  <c:v>electrochemistry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biochemistry &amp; molecular biology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110</c:v>
                </c:pt>
                <c:pt idx="1">
                  <c:v>99</c:v>
                </c:pt>
                <c:pt idx="2">
                  <c:v>76</c:v>
                </c:pt>
                <c:pt idx="3">
                  <c:v>29</c:v>
                </c:pt>
                <c:pt idx="4">
                  <c:v>27</c:v>
                </c:pt>
                <c:pt idx="5">
                  <c:v>24</c:v>
                </c:pt>
                <c:pt idx="6">
                  <c:v>20</c:v>
                </c:pt>
                <c:pt idx="7">
                  <c:v>13</c:v>
                </c:pt>
                <c:pt idx="8">
                  <c:v>12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E6-4DBC-A2CC-D61E343F9B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simulation</c:v>
                </c:pt>
                <c:pt idx="2">
                  <c:v>spintronics</c:v>
                </c:pt>
                <c:pt idx="3">
                  <c:v>workload control</c:v>
                </c:pt>
                <c:pt idx="4">
                  <c:v>mice</c:v>
                </c:pt>
                <c:pt idx="5">
                  <c:v>taxonomy</c:v>
                </c:pt>
                <c:pt idx="6">
                  <c:v>water splitting</c:v>
                </c:pt>
                <c:pt idx="7">
                  <c:v>anxiety</c:v>
                </c:pt>
                <c:pt idx="8">
                  <c:v>brazil</c:v>
                </c:pt>
                <c:pt idx="9">
                  <c:v>elevated plus-maze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9-4EFC-AAC1-5BF55332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nanocomposites</c:v>
                </c:pt>
                <c:pt idx="1">
                  <c:v>crystallization</c:v>
                </c:pt>
                <c:pt idx="2">
                  <c:v>hydrogen storage</c:v>
                </c:pt>
                <c:pt idx="3">
                  <c:v>mechanical alloying</c:v>
                </c:pt>
                <c:pt idx="4">
                  <c:v>microstructure</c:v>
                </c:pt>
                <c:pt idx="5">
                  <c:v>photoluminescence</c:v>
                </c:pt>
                <c:pt idx="6">
                  <c:v>x-ray diffraction</c:v>
                </c:pt>
                <c:pt idx="7">
                  <c:v>exafs</c:v>
                </c:pt>
                <c:pt idx="8">
                  <c:v>ferroelectrics</c:v>
                </c:pt>
                <c:pt idx="9">
                  <c:v>mechanical properties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3B-4498-A417-5DF5C67986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Nottingham</c:v>
                </c:pt>
                <c:pt idx="1">
                  <c:v>University of Cambridge</c:v>
                </c:pt>
                <c:pt idx="2">
                  <c:v>University of Sheffield</c:v>
                </c:pt>
                <c:pt idx="3">
                  <c:v>Royal Botanic Gardens (KEW)</c:v>
                </c:pt>
                <c:pt idx="4">
                  <c:v>University of Manchester</c:v>
                </c:pt>
                <c:pt idx="5">
                  <c:v>Lancaster University</c:v>
                </c:pt>
                <c:pt idx="6">
                  <c:v>Manchester Metropolitan University (MMU)</c:v>
                </c:pt>
                <c:pt idx="7">
                  <c:v>University of Oxford</c:v>
                </c:pt>
                <c:pt idx="8">
                  <c:v>University of Bath</c:v>
                </c:pt>
                <c:pt idx="9">
                  <c:v>University of Birmingham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44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16</c:v>
                </c:pt>
                <c:pt idx="7">
                  <c:v>16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761-AD45-3E31D017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6/20/2018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25/04/2018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18.264 </a:t>
            </a:r>
            <a:r>
              <a:rPr lang="pt-BR" sz="2000" dirty="0" err="1">
                <a:latin typeface="Open Sans" panose="020B0606030504020204"/>
              </a:rPr>
              <a:t>papers</a:t>
            </a:r>
            <a:r>
              <a:rPr lang="pt-BR" sz="2000" dirty="0">
                <a:latin typeface="Open Sans" panose="020B0606030504020204"/>
              </a:rPr>
              <a:t> (25/04/2018)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OG=(universidade federal de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) </a:t>
            </a:r>
            <a:r>
              <a:rPr lang="pt-BR" sz="2000" dirty="0" err="1">
                <a:latin typeface="Open Sans" panose="020B0606030504020204"/>
              </a:rPr>
              <a:t>or</a:t>
            </a:r>
            <a:r>
              <a:rPr lang="pt-BR" sz="2000" dirty="0">
                <a:latin typeface="Open Sans" panose="020B0606030504020204"/>
              </a:rPr>
              <a:t> OO=(</a:t>
            </a:r>
            <a:r>
              <a:rPr lang="pt-BR" sz="2000" dirty="0" err="1">
                <a:latin typeface="Open Sans" panose="020B0606030504020204"/>
              </a:rPr>
              <a:t>desufscar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fundacao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soa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14BA-8109-41B7-8793-180A6E1F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Sorbonne </a:t>
            </a:r>
            <a:r>
              <a:rPr lang="pt-BR" dirty="0" err="1"/>
              <a:t>Université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83967"/>
              </p:ext>
            </p:extLst>
          </p:nvPr>
        </p:nvGraphicFramePr>
        <p:xfrm>
          <a:off x="829344" y="883518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0435440"/>
              </p:ext>
            </p:extLst>
          </p:nvPr>
        </p:nvGraphicFramePr>
        <p:xfrm>
          <a:off x="829342" y="883518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609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8C612-CCCE-4044-B07B-6BF31B4C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Sorbonne </a:t>
            </a:r>
            <a:r>
              <a:rPr lang="pt-BR" dirty="0" err="1"/>
              <a:t>Université</a:t>
            </a:r>
            <a:r>
              <a:rPr lang="pt-BR" dirty="0"/>
              <a:t>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10159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797778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95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3F9D-B345-4594-AA58-D91E54A5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Sorbonne </a:t>
            </a:r>
            <a:r>
              <a:rPr lang="pt-BR" dirty="0" err="1"/>
              <a:t>Université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91697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658595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8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23018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4C56218F-5972-4543-8CF7-4D784619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Grenoble Alpes (UGA),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1201701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879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166084"/>
              </p:ext>
            </p:extLst>
          </p:nvPr>
        </p:nvGraphicFramePr>
        <p:xfrm>
          <a:off x="829344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ítulo 1">
            <a:extLst>
              <a:ext uri="{FF2B5EF4-FFF2-40B4-BE49-F238E27FC236}">
                <a16:creationId xmlns:a16="http://schemas.microsoft.com/office/drawing/2014/main" id="{30C744A0-B50F-487E-BDC5-7BC538A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Grenoble Alpes (UGA), 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946477"/>
              </p:ext>
            </p:extLst>
          </p:nvPr>
        </p:nvGraphicFramePr>
        <p:xfrm>
          <a:off x="829342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3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FCA6A-CC0E-4454-A823-9CC8677D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Grenoble Alpes (UGA),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07556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738380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84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AD0-7E3A-489D-BE9A-284242D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Institut</a:t>
            </a:r>
            <a:r>
              <a:rPr lang="pt-BR" dirty="0"/>
              <a:t> </a:t>
            </a:r>
            <a:r>
              <a:rPr lang="pt-BR" dirty="0" err="1"/>
              <a:t>Polytechnique</a:t>
            </a:r>
            <a:r>
              <a:rPr lang="pt-BR" dirty="0"/>
              <a:t> de Grenoble,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38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042087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46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Institut</a:t>
            </a:r>
            <a:r>
              <a:rPr lang="pt-BR" dirty="0"/>
              <a:t> </a:t>
            </a:r>
            <a:r>
              <a:rPr lang="pt-BR" dirty="0" err="1"/>
              <a:t>Polytechnique</a:t>
            </a:r>
            <a:r>
              <a:rPr lang="pt-BR" dirty="0"/>
              <a:t> de Grenoble,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42993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299529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124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Institut</a:t>
            </a:r>
            <a:r>
              <a:rPr lang="pt-BR" dirty="0"/>
              <a:t> </a:t>
            </a:r>
            <a:r>
              <a:rPr lang="pt-BR" dirty="0" err="1"/>
              <a:t>Polytechnique</a:t>
            </a:r>
            <a:r>
              <a:rPr lang="pt-BR" dirty="0"/>
              <a:t> de Grenoble, por autor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8F4E4DF3-3720-4870-AE1C-EA6B2498E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91632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D5C8532-9585-4256-AA43-B9FF5DC5D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3292504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67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DC800-96BA-41CE-8DDD-838C9BF2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fr-FR" dirty="0"/>
              <a:t>Université Paris Diderot (Paris 7)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916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913812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50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534979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CF426-FC3D-4494-B70D-02C8AE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fr-FR" dirty="0"/>
              <a:t>Université Paris Diderot (Paris 7)</a:t>
            </a:r>
            <a:r>
              <a:rPr lang="pt-BR" dirty="0"/>
              <a:t>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45062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161966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66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ADE9-3DF9-46F0-9B92-E0602DFA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fr-FR" dirty="0"/>
              <a:t>Université Paris Diderot (Paris 7)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42474"/>
              </p:ext>
            </p:extLst>
          </p:nvPr>
        </p:nvGraphicFramePr>
        <p:xfrm>
          <a:off x="829341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0210180"/>
              </p:ext>
            </p:extLst>
          </p:nvPr>
        </p:nvGraphicFramePr>
        <p:xfrm>
          <a:off x="825795" y="883519"/>
          <a:ext cx="10536863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78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Janine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Massarin</a:t>
            </a:r>
            <a:r>
              <a:rPr lang="pt-BR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Figueiredo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França,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025204"/>
              </p:ext>
            </p:extLst>
          </p:nvPr>
        </p:nvGraphicFramePr>
        <p:xfrm>
          <a:off x="829343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812191"/>
              </p:ext>
            </p:extLst>
          </p:nvPr>
        </p:nvGraphicFramePr>
        <p:xfrm>
          <a:off x="829341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França, por área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FA9709-98BC-4FC2-AC16-11EE6C05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6649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49D5F37-3331-4AD4-9336-4DF0E56F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647788"/>
              </p:ext>
            </p:extLst>
          </p:nvPr>
        </p:nvGraphicFramePr>
        <p:xfrm>
          <a:off x="829342" y="883518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664557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França, por palavra-chave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7222503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França,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558801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856620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9342-3797-4807-BB3D-A2B8F70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fr-FR" dirty="0"/>
              <a:t>Centre National</a:t>
            </a:r>
            <a:br>
              <a:rPr lang="fr-FR" dirty="0"/>
            </a:br>
            <a:r>
              <a:rPr lang="fr-FR" dirty="0"/>
              <a:t>de la Recherche Scientifique (CNRS)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8856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903554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9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6DCEA-2503-4FEC-89B9-EA49385C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fr-FR" dirty="0"/>
              <a:t>Centre National</a:t>
            </a:r>
            <a:br>
              <a:rPr lang="fr-FR" dirty="0"/>
            </a:br>
            <a:r>
              <a:rPr lang="fr-FR" dirty="0"/>
              <a:t>de la Recherche Scientifique (CNRS)</a:t>
            </a:r>
            <a:r>
              <a:rPr lang="pt-BR" dirty="0"/>
              <a:t>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521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523179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42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2EB4D-8D3A-4A99-B829-C415F8D8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fr-FR" dirty="0"/>
              <a:t>Centre National</a:t>
            </a:r>
            <a:br>
              <a:rPr lang="fr-FR" dirty="0"/>
            </a:br>
            <a:r>
              <a:rPr lang="fr-FR" dirty="0"/>
              <a:t>de la Recherche Scientifique (CNRS)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83702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695065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9408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383</Words>
  <Application>Microsoft Office PowerPoint</Application>
  <PresentationFormat>Widescreen</PresentationFormat>
  <Paragraphs>44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França, por ano</vt:lpstr>
      <vt:lpstr>Publicações da UFSCar em colaboração com instituições da França, por área</vt:lpstr>
      <vt:lpstr>Publicações da UFSCar em colaboração com instituições da França, por palavra-chave</vt:lpstr>
      <vt:lpstr>Publicações da UFSCar em colaboração com instituições da França, por instituição</vt:lpstr>
      <vt:lpstr>Publicações da UFSCar em colaboração com Centre National de la Recherche Scientifique (CNRS), por ano</vt:lpstr>
      <vt:lpstr>Publicações da UFSCar em colaboração com Centre National de la Recherche Scientifique (CNRS), por área</vt:lpstr>
      <vt:lpstr>Publicações da UFSCar em colaboração com Centre National de la Recherche Scientifique (CNRS), por autor</vt:lpstr>
      <vt:lpstr>Publicações da UFSCar em colaboração com Sorbonne Université, por ano</vt:lpstr>
      <vt:lpstr>Publicações da UFSCar em colaboração com Sorbonne Université, por área</vt:lpstr>
      <vt:lpstr>Publicações da UFSCar em colaboração com Sorbonne Université, por autor</vt:lpstr>
      <vt:lpstr>Publicações da UFSCar em colaboração com Université Grenoble Alpes (UGA), por ano</vt:lpstr>
      <vt:lpstr>Publicações da UFSCar em colaboração com Université Grenoble Alpes (UGA), por área</vt:lpstr>
      <vt:lpstr>Publicações da UFSCar em colaboração com Université Grenoble Alpes (UGA), por autor</vt:lpstr>
      <vt:lpstr>Publicações da UFSCar em colaboração com Institut Polytechnique de Grenoble, por ano</vt:lpstr>
      <vt:lpstr>Publicações da UFSCar em colaboração com Institut Polytechnique de Grenoble, por área</vt:lpstr>
      <vt:lpstr>Publicações da UFSCar em colaboração com Institut Polytechnique de Grenoble, por autor</vt:lpstr>
      <vt:lpstr>Publicações da UFSCar em colaboração com Université Paris Diderot (Paris 7), por ano</vt:lpstr>
      <vt:lpstr>Publicações da UFSCar em colaboração com Université Paris Diderot (Paris 7), por área</vt:lpstr>
      <vt:lpstr>Publicações da UFSCar em colaboração com Université Paris Diderot (Paris 7),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Estagiário SPDI 1</cp:lastModifiedBy>
  <cp:revision>44</cp:revision>
  <dcterms:created xsi:type="dcterms:W3CDTF">2018-06-12T14:18:58Z</dcterms:created>
  <dcterms:modified xsi:type="dcterms:W3CDTF">2018-06-20T12:28:12Z</dcterms:modified>
</cp:coreProperties>
</file>